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9"/>
  </p:notesMasterIdLst>
  <p:sldIdLst>
    <p:sldId id="256" r:id="rId2"/>
    <p:sldId id="260" r:id="rId3"/>
    <p:sldId id="284" r:id="rId4"/>
    <p:sldId id="259" r:id="rId5"/>
    <p:sldId id="289" r:id="rId6"/>
    <p:sldId id="285" r:id="rId7"/>
    <p:sldId id="287" r:id="rId8"/>
    <p:sldId id="288" r:id="rId9"/>
    <p:sldId id="262" r:id="rId10"/>
    <p:sldId id="286" r:id="rId11"/>
    <p:sldId id="266" r:id="rId12"/>
    <p:sldId id="290" r:id="rId13"/>
    <p:sldId id="269" r:id="rId14"/>
    <p:sldId id="270" r:id="rId15"/>
    <p:sldId id="271" r:id="rId16"/>
    <p:sldId id="272" r:id="rId17"/>
    <p:sldId id="277" r:id="rId18"/>
  </p:sldIdLst>
  <p:sldSz cx="9144000" cy="5143500" type="screen16x9"/>
  <p:notesSz cx="6858000" cy="9144000"/>
  <p:embeddedFontLst>
    <p:embeddedFont>
      <p:font typeface="Open Sans" charset="0"/>
      <p:regular r:id="rId20"/>
      <p:bold r:id="rId21"/>
      <p:italic r:id="rId22"/>
      <p:boldItalic r:id="rId23"/>
    </p:embeddedFont>
    <p:embeddedFont>
      <p:font typeface="Open Sans SemiBold" charset="0"/>
      <p:regular r:id="rId24"/>
      <p:bold r:id="rId25"/>
      <p:italic r:id="rId26"/>
      <p:boldItalic r:id="rId27"/>
    </p:embeddedFont>
    <p:embeddedFont>
      <p:font typeface="Open Sans Light" charset="0"/>
      <p:regular r:id="rId28"/>
      <p:bold r:id="rId29"/>
      <p:italic r:id="rId30"/>
      <p:boldItalic r:id="rId31"/>
    </p:embeddedFont>
    <p:embeddedFont>
      <p:font typeface="Lexend Deca" charset="0"/>
      <p:regular r:id="rId32"/>
    </p:embeddedFont>
    <p:embeddedFont>
      <p:font typeface="Calibri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07A247D-33C3-4866-89C9-1F570D306302}">
  <a:tblStyle styleId="{007A247D-33C3-4866-89C9-1F570D3063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75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69785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4250" y="351375"/>
            <a:ext cx="7215600" cy="2467800"/>
          </a:xfrm>
          <a:prstGeom prst="rect">
            <a:avLst/>
          </a:prstGeom>
          <a:effectLst>
            <a:outerShdw blurRad="85725" dist="2857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547887"/>
            <a:ext cx="7772400" cy="10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2671914"/>
            <a:ext cx="7772400" cy="31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100000">
              <a:schemeClr val="accent1"/>
            </a:gs>
          </a:gsLst>
          <a:lin ang="5400012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3">
            <a:alphaModFix/>
          </a:blip>
          <a:srcRect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91100" y="0"/>
            <a:ext cx="6561900" cy="41139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⬩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◇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lvl="8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name="adj" fmla="val 1132"/>
            </a:avLst>
          </a:prstGeom>
          <a:solidFill>
            <a:srgbClr val="FFFFFF"/>
          </a:solidFill>
          <a:ln>
            <a:noFill/>
          </a:ln>
          <a:effectLst>
            <a:outerShdw blurRad="214313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9"/>
          <p:cNvPicPr preferRelativeResize="0"/>
          <p:nvPr/>
        </p:nvPicPr>
        <p:blipFill rotWithShape="1">
          <a:blip r:embed="rId2">
            <a:alphaModFix/>
          </a:blip>
          <a:srcRect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Only cloud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ransparent clouds">
  <p:cSld name="BLANK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ransparent city">
  <p:cSld name="BLANK_1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2">
            <a:alphaModFix/>
          </a:blip>
          <a:srcRect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  <a:noFill/>
          <a:ln>
            <a:noFill/>
          </a:ln>
          <a:effectLst>
            <a:outerShdw blurRad="28575" dist="19050" dir="5400000" algn="bl" rotWithShape="0">
              <a:schemeClr val="dk1">
                <a:alpha val="1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⬩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◇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7" r:id="rId5"/>
    <p:sldLayoutId id="2147483658" r:id="rId6"/>
    <p:sldLayoutId id="2147483659" r:id="rId7"/>
    <p:sldLayoutId id="214748366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ctrTitle"/>
          </p:nvPr>
        </p:nvSpPr>
        <p:spPr>
          <a:xfrm>
            <a:off x="971600" y="915566"/>
            <a:ext cx="7215600" cy="24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HOUSE PRICE PREDICTOR</a:t>
            </a:r>
            <a:endParaRPr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Google Shape;115;p21"/>
          <p:cNvSpPr/>
          <p:nvPr/>
        </p:nvSpPr>
        <p:spPr>
          <a:xfrm>
            <a:off x="4748202" y="1962597"/>
            <a:ext cx="195774" cy="186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116;p21"/>
          <p:cNvGrpSpPr/>
          <p:nvPr/>
        </p:nvGrpSpPr>
        <p:grpSpPr>
          <a:xfrm>
            <a:off x="4505213" y="912842"/>
            <a:ext cx="838737" cy="838952"/>
            <a:chOff x="6654650" y="3665275"/>
            <a:chExt cx="409100" cy="409125"/>
          </a:xfrm>
        </p:grpSpPr>
        <p:sp>
          <p:nvSpPr>
            <p:cNvPr id="5" name="Google Shape;117;p2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8;p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19;p21"/>
          <p:cNvGrpSpPr/>
          <p:nvPr/>
        </p:nvGrpSpPr>
        <p:grpSpPr>
          <a:xfrm rot="1056959">
            <a:off x="3696844" y="1572416"/>
            <a:ext cx="554133" cy="554193"/>
            <a:chOff x="570875" y="4322250"/>
            <a:chExt cx="443300" cy="443325"/>
          </a:xfrm>
        </p:grpSpPr>
        <p:sp>
          <p:nvSpPr>
            <p:cNvPr id="8" name="Google Shape;120;p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1;p2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2;p2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3;p2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4;p21"/>
          <p:cNvSpPr/>
          <p:nvPr/>
        </p:nvSpPr>
        <p:spPr>
          <a:xfrm rot="2466699">
            <a:off x="3759072" y="1075454"/>
            <a:ext cx="272004" cy="25971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5;p21"/>
          <p:cNvSpPr/>
          <p:nvPr/>
        </p:nvSpPr>
        <p:spPr>
          <a:xfrm rot="-1609366">
            <a:off x="4156871" y="1238872"/>
            <a:ext cx="195747" cy="1869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6;p21"/>
          <p:cNvSpPr/>
          <p:nvPr/>
        </p:nvSpPr>
        <p:spPr>
          <a:xfrm rot="2926172">
            <a:off x="5343754" y="1386941"/>
            <a:ext cx="146594" cy="13997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7;p21"/>
          <p:cNvSpPr/>
          <p:nvPr/>
        </p:nvSpPr>
        <p:spPr>
          <a:xfrm rot="-1609329">
            <a:off x="4733723" y="449250"/>
            <a:ext cx="132067" cy="12610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13;p21"/>
          <p:cNvSpPr txBox="1">
            <a:spLocks/>
          </p:cNvSpPr>
          <p:nvPr/>
        </p:nvSpPr>
        <p:spPr>
          <a:xfrm>
            <a:off x="1628475" y="2040550"/>
            <a:ext cx="5886900" cy="1159800"/>
          </a:xfrm>
          <a:prstGeom prst="rect">
            <a:avLst/>
          </a:prstGeom>
          <a:noFill/>
          <a:ln>
            <a:noFill/>
          </a:ln>
          <a:effectLst>
            <a:outerShdw blurRad="28575" dist="19050" dir="5400000" algn="bl" rotWithShape="0">
              <a:schemeClr val="dk1">
                <a:alpha val="1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IN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</a:t>
            </a:r>
            <a:endParaRPr lang="en-IN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Google Shape;114;p21"/>
          <p:cNvSpPr txBox="1">
            <a:spLocks/>
          </p:cNvSpPr>
          <p:nvPr/>
        </p:nvSpPr>
        <p:spPr>
          <a:xfrm>
            <a:off x="539552" y="3182952"/>
            <a:ext cx="8136904" cy="1116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⬩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◇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buFont typeface="Open Sans Light"/>
              <a:buNone/>
            </a:pPr>
            <a:r>
              <a:rPr lang="en-IN" sz="2800" b="1" dirty="0" smtClean="0"/>
              <a:t>TRAIN A MODEL USING MACHINE LEARNING ALGORITHMS 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72196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title" idx="4294967295"/>
          </p:nvPr>
        </p:nvSpPr>
        <p:spPr>
          <a:xfrm>
            <a:off x="2194950" y="3579862"/>
            <a:ext cx="4754100" cy="8931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smtClean="0"/>
              <a:t/>
            </a:r>
            <a:br>
              <a:rPr lang="en" b="0" dirty="0" smtClean="0"/>
            </a:br>
            <a:r>
              <a:rPr lang="en" b="0" dirty="0" smtClean="0"/>
              <a:t>THIS CAN BE YOU !</a:t>
            </a:r>
            <a:br>
              <a:rPr lang="en" b="0" dirty="0" smtClean="0"/>
            </a:br>
            <a:endParaRPr dirty="0"/>
          </a:p>
        </p:txBody>
      </p:sp>
      <p:sp>
        <p:nvSpPr>
          <p:cNvPr id="159" name="Google Shape;159;p2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aphicFrame>
        <p:nvGraphicFramePr>
          <p:cNvPr id="3" name="Google Shape;184;p27"/>
          <p:cNvGraphicFramePr/>
          <p:nvPr>
            <p:extLst>
              <p:ext uri="{D42A27DB-BD31-4B8C-83A1-F6EECF244321}">
                <p14:modId xmlns:p14="http://schemas.microsoft.com/office/powerpoint/2010/main" val="1345364590"/>
              </p:ext>
            </p:extLst>
          </p:nvPr>
        </p:nvGraphicFramePr>
        <p:xfrm>
          <a:off x="395536" y="483518"/>
          <a:ext cx="8352928" cy="4032445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4097859"/>
                <a:gridCol w="4255069"/>
              </a:tblGrid>
              <a:tr h="806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b="1" dirty="0" smtClean="0">
                          <a:solidFill>
                            <a:schemeClr val="tx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 TYPE OF REGRESSION</a:t>
                      </a:r>
                      <a:endParaRPr sz="2000" b="1" dirty="0">
                        <a:solidFill>
                          <a:schemeClr val="tx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Open Sans Light"/>
                        </a:rPr>
                        <a:t>ACCURACY</a:t>
                      </a:r>
                      <a:endParaRPr sz="2000" b="1" dirty="0">
                        <a:solidFill>
                          <a:schemeClr val="tx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25" marR="91425" marT="68575" marB="68575" anchor="ctr"/>
                </a:tc>
              </a:tr>
              <a:tr h="806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tx1"/>
                          </a:solidFill>
                          <a:sym typeface="Open Sans Light"/>
                        </a:rPr>
                        <a:t>DECIS</a:t>
                      </a:r>
                      <a:r>
                        <a:rPr lang="en-IN" sz="2000" b="1" dirty="0" smtClean="0">
                          <a:solidFill>
                            <a:schemeClr val="tx1"/>
                          </a:solidFill>
                          <a:sym typeface="Open Sans Light"/>
                        </a:rPr>
                        <a:t>I</a:t>
                      </a:r>
                      <a:r>
                        <a:rPr lang="en" sz="2000" b="1" dirty="0" smtClean="0">
                          <a:solidFill>
                            <a:schemeClr val="tx1"/>
                          </a:solidFill>
                          <a:sym typeface="Open Sans Light"/>
                        </a:rPr>
                        <a:t>ON</a:t>
                      </a:r>
                      <a:r>
                        <a:rPr lang="en" sz="2000" b="1" baseline="0" dirty="0" smtClean="0">
                          <a:solidFill>
                            <a:schemeClr val="tx1"/>
                          </a:solidFill>
                          <a:sym typeface="Open Sans Light"/>
                        </a:rPr>
                        <a:t> TREES</a:t>
                      </a:r>
                      <a:endParaRPr sz="2000" b="1" dirty="0">
                        <a:solidFill>
                          <a:schemeClr val="tx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~93%</a:t>
                      </a:r>
                      <a:endParaRPr sz="1800" b="1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/>
                </a:tc>
              </a:tr>
              <a:tr h="806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tx1"/>
                          </a:solidFill>
                          <a:sym typeface="Open Sans Light"/>
                        </a:rPr>
                        <a:t>RANDOM</a:t>
                      </a:r>
                      <a:r>
                        <a:rPr lang="en" sz="2000" b="1" baseline="0" dirty="0" smtClean="0">
                          <a:solidFill>
                            <a:schemeClr val="tx1"/>
                          </a:solidFill>
                          <a:sym typeface="Open Sans Light"/>
                        </a:rPr>
                        <a:t> FOREST</a:t>
                      </a:r>
                      <a:endParaRPr sz="2000" b="1" dirty="0">
                        <a:solidFill>
                          <a:schemeClr val="tx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~53%</a:t>
                      </a:r>
                      <a:endParaRPr sz="1800" b="1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/>
                </a:tc>
              </a:tr>
              <a:tr h="806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chemeClr val="tx1"/>
                          </a:solidFill>
                          <a:sym typeface="Open Sans Light"/>
                        </a:rPr>
                        <a:t>MULTIPLE</a:t>
                      </a:r>
                      <a:r>
                        <a:rPr lang="en" sz="2000" b="1" baseline="0" dirty="0" smtClean="0">
                          <a:solidFill>
                            <a:schemeClr val="tx1"/>
                          </a:solidFill>
                          <a:sym typeface="Open Sans Light"/>
                        </a:rPr>
                        <a:t> LINEAR </a:t>
                      </a:r>
                      <a:endParaRPr sz="2000" b="1" dirty="0">
                        <a:solidFill>
                          <a:schemeClr val="tx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0" u="none" strike="noStrike" cap="none" dirty="0" smtClean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~9%</a:t>
                      </a:r>
                      <a:endParaRPr sz="1800" b="1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/>
                </a:tc>
              </a:tr>
              <a:tr h="806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1" i="0" u="none" strike="noStrike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Open Sans Light"/>
                        </a:rPr>
                        <a:t>LINEAR </a:t>
                      </a:r>
                      <a:endParaRPr sz="2000" b="1" i="0" u="none" strike="noStrike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Open Sans Light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dirty="0" smtClean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</a:t>
                      </a:r>
                      <a:endParaRPr sz="1800" b="1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67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>
            <a:off x="514725" y="951321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28588" dist="19050" dir="540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title" idx="4294967295"/>
          </p:nvPr>
        </p:nvSpPr>
        <p:spPr>
          <a:xfrm>
            <a:off x="395536" y="267494"/>
            <a:ext cx="8199764" cy="92089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tx1"/>
                </a:solidFill>
              </a:rPr>
              <a:t>ML BASED HOUSE PRICE PREDICTORS EXIST HERE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92" name="Google Shape;192;p28"/>
          <p:cNvSpPr/>
          <p:nvPr/>
        </p:nvSpPr>
        <p:spPr>
          <a:xfrm>
            <a:off x="5868144" y="2445497"/>
            <a:ext cx="864096" cy="202500"/>
          </a:xfrm>
          <a:prstGeom prst="wedgeRectCallout">
            <a:avLst>
              <a:gd name="adj1" fmla="val -28483"/>
              <a:gd name="adj2" fmla="val 11062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smtClean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COMING UP !</a:t>
            </a:r>
            <a:endParaRPr sz="8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95" name="Google Shape;195;p28"/>
          <p:cNvGrpSpPr/>
          <p:nvPr/>
        </p:nvGrpSpPr>
        <p:grpSpPr>
          <a:xfrm>
            <a:off x="1475656" y="1908697"/>
            <a:ext cx="122400" cy="172783"/>
            <a:chOff x="1628475" y="1466017"/>
            <a:chExt cx="122400" cy="172783"/>
          </a:xfrm>
        </p:grpSpPr>
        <p:sp>
          <p:nvSpPr>
            <p:cNvPr id="196" name="Google Shape;196;p28"/>
            <p:cNvSpPr/>
            <p:nvPr/>
          </p:nvSpPr>
          <p:spPr>
            <a:xfrm>
              <a:off x="1628475" y="1595600"/>
              <a:ext cx="122400" cy="43200"/>
            </a:xfrm>
            <a:prstGeom prst="ellipse">
              <a:avLst/>
            </a:prstGeom>
            <a:solidFill>
              <a:srgbClr val="08153D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7" name="Google Shape;197;p28"/>
            <p:cNvCxnSpPr/>
            <p:nvPr/>
          </p:nvCxnSpPr>
          <p:spPr>
            <a:xfrm>
              <a:off x="1689675" y="1466017"/>
              <a:ext cx="0" cy="15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198" name="Google Shape;198;p28"/>
          <p:cNvGrpSpPr/>
          <p:nvPr/>
        </p:nvGrpSpPr>
        <p:grpSpPr>
          <a:xfrm>
            <a:off x="2829375" y="3435846"/>
            <a:ext cx="122400" cy="172783"/>
            <a:chOff x="1628475" y="1466017"/>
            <a:chExt cx="122400" cy="172783"/>
          </a:xfrm>
        </p:grpSpPr>
        <p:sp>
          <p:nvSpPr>
            <p:cNvPr id="199" name="Google Shape;199;p28"/>
            <p:cNvSpPr/>
            <p:nvPr/>
          </p:nvSpPr>
          <p:spPr>
            <a:xfrm>
              <a:off x="1628475" y="1595600"/>
              <a:ext cx="122400" cy="43200"/>
            </a:xfrm>
            <a:prstGeom prst="ellipse">
              <a:avLst/>
            </a:prstGeom>
            <a:solidFill>
              <a:srgbClr val="08153D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0" name="Google Shape;200;p28"/>
            <p:cNvCxnSpPr/>
            <p:nvPr/>
          </p:nvCxnSpPr>
          <p:spPr>
            <a:xfrm>
              <a:off x="1689675" y="1466017"/>
              <a:ext cx="0" cy="15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01" name="Google Shape;201;p28"/>
          <p:cNvGrpSpPr/>
          <p:nvPr/>
        </p:nvGrpSpPr>
        <p:grpSpPr>
          <a:xfrm>
            <a:off x="3900417" y="1908697"/>
            <a:ext cx="122400" cy="172783"/>
            <a:chOff x="1628475" y="1466017"/>
            <a:chExt cx="122400" cy="172783"/>
          </a:xfrm>
        </p:grpSpPr>
        <p:sp>
          <p:nvSpPr>
            <p:cNvPr id="202" name="Google Shape;202;p28"/>
            <p:cNvSpPr/>
            <p:nvPr/>
          </p:nvSpPr>
          <p:spPr>
            <a:xfrm>
              <a:off x="1628475" y="1595600"/>
              <a:ext cx="122400" cy="43200"/>
            </a:xfrm>
            <a:prstGeom prst="ellipse">
              <a:avLst/>
            </a:prstGeom>
            <a:solidFill>
              <a:srgbClr val="08153D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3" name="Google Shape;203;p28"/>
            <p:cNvCxnSpPr/>
            <p:nvPr/>
          </p:nvCxnSpPr>
          <p:spPr>
            <a:xfrm>
              <a:off x="1689675" y="1466017"/>
              <a:ext cx="0" cy="15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04" name="Google Shape;204;p28"/>
          <p:cNvGrpSpPr/>
          <p:nvPr/>
        </p:nvGrpSpPr>
        <p:grpSpPr>
          <a:xfrm>
            <a:off x="4600450" y="4048892"/>
            <a:ext cx="122400" cy="172783"/>
            <a:chOff x="1628475" y="1466017"/>
            <a:chExt cx="122400" cy="172783"/>
          </a:xfrm>
        </p:grpSpPr>
        <p:sp>
          <p:nvSpPr>
            <p:cNvPr id="205" name="Google Shape;205;p28"/>
            <p:cNvSpPr/>
            <p:nvPr/>
          </p:nvSpPr>
          <p:spPr>
            <a:xfrm>
              <a:off x="1628475" y="1595600"/>
              <a:ext cx="122400" cy="43200"/>
            </a:xfrm>
            <a:prstGeom prst="ellipse">
              <a:avLst/>
            </a:prstGeom>
            <a:solidFill>
              <a:srgbClr val="08153D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6" name="Google Shape;206;p28"/>
            <p:cNvCxnSpPr/>
            <p:nvPr/>
          </p:nvCxnSpPr>
          <p:spPr>
            <a:xfrm>
              <a:off x="1689675" y="1466017"/>
              <a:ext cx="0" cy="15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07" name="Google Shape;207;p28"/>
          <p:cNvGrpSpPr/>
          <p:nvPr/>
        </p:nvGrpSpPr>
        <p:grpSpPr>
          <a:xfrm>
            <a:off x="6398244" y="2038280"/>
            <a:ext cx="122400" cy="172783"/>
            <a:chOff x="1628475" y="1466017"/>
            <a:chExt cx="122400" cy="172783"/>
          </a:xfrm>
        </p:grpSpPr>
        <p:sp>
          <p:nvSpPr>
            <p:cNvPr id="208" name="Google Shape;208;p28"/>
            <p:cNvSpPr/>
            <p:nvPr/>
          </p:nvSpPr>
          <p:spPr>
            <a:xfrm>
              <a:off x="1628475" y="1595600"/>
              <a:ext cx="122400" cy="43200"/>
            </a:xfrm>
            <a:prstGeom prst="ellipse">
              <a:avLst/>
            </a:prstGeom>
            <a:solidFill>
              <a:srgbClr val="08153D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9" name="Google Shape;209;p28"/>
            <p:cNvCxnSpPr/>
            <p:nvPr/>
          </p:nvCxnSpPr>
          <p:spPr>
            <a:xfrm>
              <a:off x="1689675" y="1466017"/>
              <a:ext cx="0" cy="15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10" name="Google Shape;210;p28"/>
          <p:cNvGrpSpPr/>
          <p:nvPr/>
        </p:nvGrpSpPr>
        <p:grpSpPr>
          <a:xfrm>
            <a:off x="7418460" y="3878181"/>
            <a:ext cx="122400" cy="172783"/>
            <a:chOff x="1628475" y="1466017"/>
            <a:chExt cx="122400" cy="172783"/>
          </a:xfrm>
        </p:grpSpPr>
        <p:sp>
          <p:nvSpPr>
            <p:cNvPr id="211" name="Google Shape;211;p28"/>
            <p:cNvSpPr/>
            <p:nvPr/>
          </p:nvSpPr>
          <p:spPr>
            <a:xfrm>
              <a:off x="1628475" y="1595600"/>
              <a:ext cx="122400" cy="43200"/>
            </a:xfrm>
            <a:prstGeom prst="ellipse">
              <a:avLst/>
            </a:prstGeom>
            <a:solidFill>
              <a:srgbClr val="08153D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2" name="Google Shape;212;p28"/>
            <p:cNvCxnSpPr/>
            <p:nvPr/>
          </p:nvCxnSpPr>
          <p:spPr>
            <a:xfrm>
              <a:off x="1689675" y="1466017"/>
              <a:ext cx="0" cy="15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 sz="9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245,861</a:t>
            </a:r>
            <a:endParaRPr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4294967295"/>
          </p:nvPr>
        </p:nvSpPr>
        <p:spPr>
          <a:xfrm>
            <a:off x="685800" y="27638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Whoa</a:t>
            </a:r>
            <a:r>
              <a:rPr lang="en" dirty="0" smtClean="0"/>
              <a:t>! </a:t>
            </a:r>
            <a:r>
              <a:rPr lang="en-IN" dirty="0"/>
              <a:t>t</a:t>
            </a:r>
            <a:r>
              <a:rPr lang="en" dirty="0" smtClean="0"/>
              <a:t>hat’s the total number of houses sold in India in 2019</a:t>
            </a:r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>
            <a:spLocks noGrp="1"/>
          </p:cNvSpPr>
          <p:nvPr>
            <p:ph type="ctrTitle" idx="4294967295"/>
          </p:nvPr>
        </p:nvSpPr>
        <p:spPr>
          <a:xfrm>
            <a:off x="685800" y="5718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25" name="Google Shape;225;p30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That’s a lot of money</a:t>
            </a: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ctrTitle" idx="4294967295"/>
          </p:nvPr>
        </p:nvSpPr>
        <p:spPr>
          <a:xfrm>
            <a:off x="685800" y="32007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Total </a:t>
            </a:r>
            <a:r>
              <a:rPr lang="en" dirty="0" smtClean="0"/>
              <a:t>success of our model !</a:t>
            </a:r>
            <a:endParaRPr dirty="0"/>
          </a:p>
        </p:txBody>
      </p:sp>
      <p:sp>
        <p:nvSpPr>
          <p:cNvPr id="228" name="Google Shape;228;p30"/>
          <p:cNvSpPr txBox="1">
            <a:spLocks noGrp="1"/>
          </p:cNvSpPr>
          <p:nvPr>
            <p:ph type="ctrTitle" idx="4294967295"/>
          </p:nvPr>
        </p:nvSpPr>
        <p:spPr>
          <a:xfrm>
            <a:off x="685800" y="188625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And a lot of </a:t>
            </a:r>
            <a:r>
              <a:rPr lang="en" smtClean="0"/>
              <a:t>users (ML based properties bought online)</a:t>
            </a:r>
            <a:endParaRPr dirty="0"/>
          </a:p>
        </p:txBody>
      </p:sp>
      <p:sp>
        <p:nvSpPr>
          <p:cNvPr id="230" name="Google Shape;230;p3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PROCESS IS EASY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6" name="Google Shape;236;p3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989307" y="1421625"/>
            <a:ext cx="1933118" cy="2314478"/>
            <a:chOff x="984807" y="1574025"/>
            <a:chExt cx="1933118" cy="2314478"/>
          </a:xfrm>
        </p:grpSpPr>
        <p:sp>
          <p:nvSpPr>
            <p:cNvPr id="238" name="Google Shape;238;p31"/>
            <p:cNvSpPr txBox="1"/>
            <p:nvPr/>
          </p:nvSpPr>
          <p:spPr>
            <a:xfrm>
              <a:off x="1327140" y="1574025"/>
              <a:ext cx="901434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50" b="1" dirty="0" smtClean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STEP -1</a:t>
              </a:r>
              <a:endParaRPr sz="1050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39" name="Google Shape;239;p31"/>
            <p:cNvSpPr txBox="1"/>
            <p:nvPr/>
          </p:nvSpPr>
          <p:spPr>
            <a:xfrm>
              <a:off x="1025307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THE DATASET</a:t>
              </a:r>
              <a:endParaRPr sz="10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40" name="Google Shape;240;p31"/>
            <p:cNvSpPr txBox="1"/>
            <p:nvPr/>
          </p:nvSpPr>
          <p:spPr>
            <a:xfrm>
              <a:off x="984807" y="3151103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 smtClean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THE FIRST SET IS TO CREATE , CLEAN AND OPTIMIZE THE DATASET.</a:t>
              </a:r>
              <a:endParaRPr sz="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241" name="Google Shape;241;p31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2" name="Google Shape;242;p31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31"/>
          <p:cNvGrpSpPr/>
          <p:nvPr/>
        </p:nvGrpSpPr>
        <p:grpSpPr>
          <a:xfrm>
            <a:off x="2718226" y="1421625"/>
            <a:ext cx="1913148" cy="2314478"/>
            <a:chOff x="1004777" y="1574025"/>
            <a:chExt cx="1913148" cy="2314478"/>
          </a:xfrm>
        </p:grpSpPr>
        <p:sp>
          <p:nvSpPr>
            <p:cNvPr id="245" name="Google Shape;245;p31"/>
            <p:cNvSpPr txBox="1"/>
            <p:nvPr/>
          </p:nvSpPr>
          <p:spPr>
            <a:xfrm>
              <a:off x="1490399" y="1574025"/>
              <a:ext cx="738175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r">
                <a:lnSpc>
                  <a:spcPct val="115000"/>
                </a:lnSpc>
                <a:spcAft>
                  <a:spcPts val="1600"/>
                </a:spcAft>
              </a:pPr>
              <a:r>
                <a:rPr lang="en" sz="1000" b="1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STEP </a:t>
              </a:r>
              <a:r>
                <a:rPr lang="en" sz="1000" b="1" dirty="0" smtClean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-2</a:t>
              </a:r>
              <a:endParaRPr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46" name="Google Shape;246;p31"/>
            <p:cNvSpPr txBox="1"/>
            <p:nvPr/>
          </p:nvSpPr>
          <p:spPr>
            <a:xfrm>
              <a:off x="1112660" y="2603127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MODEL CREATION</a:t>
              </a:r>
              <a:endParaRPr sz="10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47" name="Google Shape;247;p31"/>
            <p:cNvSpPr txBox="1"/>
            <p:nvPr/>
          </p:nvSpPr>
          <p:spPr>
            <a:xfrm>
              <a:off x="1004777" y="3151103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 smtClean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CREATE A MODEL BASED ON AN INTERNAL COREALATION MATRIX .</a:t>
              </a:r>
              <a:endParaRPr sz="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248" name="Google Shape;248;p31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9" name="Google Shape;249;p31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31"/>
          <p:cNvGrpSpPr/>
          <p:nvPr/>
        </p:nvGrpSpPr>
        <p:grpSpPr>
          <a:xfrm>
            <a:off x="4449814" y="1542310"/>
            <a:ext cx="2101838" cy="2328943"/>
            <a:chOff x="1024520" y="1695421"/>
            <a:chExt cx="2101838" cy="2328943"/>
          </a:xfrm>
        </p:grpSpPr>
        <p:sp>
          <p:nvSpPr>
            <p:cNvPr id="253" name="Google Shape;253;p31"/>
            <p:cNvSpPr txBox="1"/>
            <p:nvPr/>
          </p:nvSpPr>
          <p:spPr>
            <a:xfrm>
              <a:off x="1024520" y="2704910"/>
              <a:ext cx="2101838" cy="445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MODEL TRAINING 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&amp;</a:t>
              </a:r>
              <a:r>
                <a:rPr lang="en" sz="1000" dirty="0" smtClean="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 TESTING</a:t>
              </a:r>
              <a:endParaRPr sz="10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54" name="Google Shape;254;p31"/>
            <p:cNvSpPr txBox="1"/>
            <p:nvPr/>
          </p:nvSpPr>
          <p:spPr>
            <a:xfrm>
              <a:off x="1215700" y="3155184"/>
              <a:ext cx="1713264" cy="869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 smtClean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USE VARIOUS MlL ALGO’S TO PROPERLY TRAIN  OUR MODEL REPEAT PROCESS UNTILL HIGHEST ACCURACY IS ACHIEVED,</a:t>
              </a:r>
            </a:p>
          </p:txBody>
        </p:sp>
        <p:cxnSp>
          <p:nvCxnSpPr>
            <p:cNvPr id="255" name="Google Shape;255;p31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6" name="Google Shape;256;p31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31"/>
          <p:cNvGrpSpPr/>
          <p:nvPr/>
        </p:nvGrpSpPr>
        <p:grpSpPr>
          <a:xfrm>
            <a:off x="6221583" y="1542299"/>
            <a:ext cx="2087765" cy="2193804"/>
            <a:chOff x="1083025" y="1695421"/>
            <a:chExt cx="2087765" cy="2193804"/>
          </a:xfrm>
        </p:grpSpPr>
        <p:sp>
          <p:nvSpPr>
            <p:cNvPr id="260" name="Google Shape;260;p31"/>
            <p:cNvSpPr txBox="1"/>
            <p:nvPr/>
          </p:nvSpPr>
          <p:spPr>
            <a:xfrm>
              <a:off x="1665690" y="2604571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THE PREDICTIONS</a:t>
              </a:r>
              <a:endParaRPr sz="10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61" name="Google Shape;261;p31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 smtClean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THE FINAL STAGE IS GETTING THE PREDICTIONS FROM OUR MODEL</a:t>
              </a:r>
              <a:endParaRPr sz="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262" name="Google Shape;262;p31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3" name="Google Shape;263;p31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238;p31"/>
          <p:cNvSpPr txBox="1"/>
          <p:nvPr/>
        </p:nvSpPr>
        <p:spPr>
          <a:xfrm>
            <a:off x="6396203" y="1421625"/>
            <a:ext cx="901434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50" b="1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STEP -4</a:t>
            </a:r>
            <a:endParaRPr sz="105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" name="Google Shape;238;p31"/>
          <p:cNvSpPr txBox="1"/>
          <p:nvPr/>
        </p:nvSpPr>
        <p:spPr>
          <a:xfrm>
            <a:off x="4704062" y="1422421"/>
            <a:ext cx="901434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50" b="1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STEP -3</a:t>
            </a:r>
            <a:endParaRPr sz="1050" b="1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/>
          <p:nvPr/>
        </p:nvSpPr>
        <p:spPr>
          <a:xfrm>
            <a:off x="2805750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 OF WEBSITE</a:t>
            </a:r>
            <a:endParaRPr sz="2000" b="1" dirty="0"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5" name="Google Shape;315;p3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316" name="Google Shape;316;p36"/>
          <p:cNvGrpSpPr/>
          <p:nvPr/>
        </p:nvGrpSpPr>
        <p:grpSpPr>
          <a:xfrm>
            <a:off x="2300899" y="1241129"/>
            <a:ext cx="4542205" cy="2661224"/>
            <a:chOff x="1177450" y="241631"/>
            <a:chExt cx="6173152" cy="3616776"/>
          </a:xfrm>
        </p:grpSpPr>
        <p:sp>
          <p:nvSpPr>
            <p:cNvPr id="317" name="Google Shape;317;p36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6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dist="47625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6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6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153D">
                <a:alpha val="111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36"/>
          <p:cNvSpPr txBox="1">
            <a:spLocks noGrp="1"/>
          </p:cNvSpPr>
          <p:nvPr>
            <p:ph type="body" idx="4294967295"/>
          </p:nvPr>
        </p:nvSpPr>
        <p:spPr>
          <a:xfrm>
            <a:off x="87375" y="1451700"/>
            <a:ext cx="2316900" cy="22401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DESKTOP</a:t>
            </a:r>
            <a:br>
              <a:rPr lang="en" sz="24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r>
              <a:rPr lang="en" sz="24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PROJECT</a:t>
            </a:r>
            <a:endParaRPr sz="18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22" name="Google Shape;322;p36"/>
          <p:cNvSpPr txBox="1">
            <a:spLocks noGrp="1"/>
          </p:cNvSpPr>
          <p:nvPr>
            <p:ph type="body" idx="4294967295"/>
          </p:nvPr>
        </p:nvSpPr>
        <p:spPr>
          <a:xfrm>
            <a:off x="6747025" y="1451700"/>
            <a:ext cx="1948500" cy="224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23528" y="483518"/>
            <a:ext cx="8064896" cy="341435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“Fairness is what justice really is ”</a:t>
            </a: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-Potter Stewart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1600" y="771550"/>
            <a:ext cx="7215600" cy="2004351"/>
          </a:xfrm>
        </p:spPr>
        <p:txBody>
          <a:bodyPr/>
          <a:lstStyle/>
          <a:p>
            <a:r>
              <a:rPr lang="en-IN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THIS PROJECT !?</a:t>
            </a:r>
            <a:endParaRPr lang="en-IN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502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ctrTitle"/>
          </p:nvPr>
        </p:nvSpPr>
        <p:spPr>
          <a:xfrm>
            <a:off x="611560" y="411510"/>
            <a:ext cx="7772400" cy="10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PROBLEM :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323528" y="1635647"/>
            <a:ext cx="8568952" cy="22846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IN" sz="2400" dirty="0" smtClean="0"/>
              <a:t>Normally </a:t>
            </a:r>
            <a:r>
              <a:rPr lang="en-IN" sz="2400" dirty="0"/>
              <a:t>house price is decided based on negotiation between seller and buyer. But there is a better way to decide price of a house. There are many factors which affect the price. For example, locality, average price in the locality, availability of transport, availability of health-care nearby, distance from schools, offices etc</a:t>
            </a:r>
            <a:r>
              <a:rPr lang="en-IN" sz="2400" dirty="0" smtClean="0"/>
              <a:t>.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532" y="260454"/>
            <a:ext cx="8568952" cy="1728192"/>
          </a:xfrm>
        </p:spPr>
        <p:txBody>
          <a:bodyPr/>
          <a:lstStyle/>
          <a:p>
            <a:r>
              <a:rPr lang="en-IN" sz="7200" dirty="0" smtClean="0">
                <a:solidFill>
                  <a:schemeClr val="tx1"/>
                </a:solidFill>
              </a:rPr>
              <a:t>THE CHALLENGE</a:t>
            </a:r>
            <a:endParaRPr lang="en-IN" sz="72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1635646"/>
            <a:ext cx="80648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TO PROVIDE FAIR PRICE TO  BOTH PARTIES , BY USING VARIOUS MACHINE LEARNING  TECHNIQUES</a:t>
            </a:r>
            <a:endParaRPr lang="en-IN" sz="2400" b="1" dirty="0"/>
          </a:p>
          <a:p>
            <a:endParaRPr lang="en-IN" sz="2400" b="1" dirty="0"/>
          </a:p>
          <a:p>
            <a:r>
              <a:rPr lang="en-IN" sz="2400" b="1" dirty="0" smtClean="0"/>
              <a:t>THE REAL CHALLENGE IS TO FIND/CREATE AN  ACCURATE DATASET  WITH CORRECT VALUES OF VARIOUS  PARAMETERS  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74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67544" y="699542"/>
            <a:ext cx="8136904" cy="1542150"/>
          </a:xfrm>
        </p:spPr>
        <p:txBody>
          <a:bodyPr/>
          <a:lstStyle/>
          <a:p>
            <a:pPr marL="38100" indent="0">
              <a:buNone/>
            </a:pPr>
            <a:r>
              <a:rPr lang="en-IN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EXPECTED OUTCOME</a:t>
            </a:r>
            <a:endParaRPr lang="en-IN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67544" y="2427734"/>
            <a:ext cx="8136904" cy="1542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⬩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◇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38100" indent="0">
              <a:buNone/>
            </a:pPr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machine learning based software which takes values of decisive factors as input and outputs the estimated price</a:t>
            </a:r>
          </a:p>
        </p:txBody>
      </p:sp>
    </p:spTree>
    <p:extLst>
      <p:ext uri="{BB962C8B-B14F-4D97-AF65-F5344CB8AC3E}">
        <p14:creationId xmlns:p14="http://schemas.microsoft.com/office/powerpoint/2010/main" val="12085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26" name="Picture 2" descr="C:\Users\HP\Desktop\PROJECT CASA\ezgif.com-gif-make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19622"/>
            <a:ext cx="6110236" cy="342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959582" y="0"/>
            <a:ext cx="10980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/>
                <a:ea typeface="Open Sans SemiBold"/>
                <a:cs typeface="Open Sans SemiBold"/>
                <a:sym typeface="Open Sans SemiBold"/>
              </a:rPr>
              <a:t>WELL </a:t>
            </a:r>
            <a:r>
              <a:rPr lang="en-IN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/>
                <a:ea typeface="Open Sans SemiBold"/>
                <a:cs typeface="Open Sans SemiBold"/>
                <a:sym typeface="Open Sans SemiBold"/>
              </a:rPr>
              <a:t>WELL</a:t>
            </a:r>
            <a:r>
              <a:rPr lang="en-IN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IN" sz="4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/>
                <a:ea typeface="Open Sans SemiBold"/>
                <a:cs typeface="Open Sans SemiBold"/>
                <a:sym typeface="Open Sans SemiBold"/>
              </a:rPr>
              <a:t>WELL</a:t>
            </a:r>
            <a:r>
              <a:rPr lang="en-IN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/>
                <a:ea typeface="Open Sans SemiBold"/>
                <a:cs typeface="Open Sans SemiBold"/>
                <a:sym typeface="Open Sans SemiBold"/>
              </a:rPr>
              <a:t> LOOK WHAT SHERLOCK HAD TO SAY …</a:t>
            </a:r>
          </a:p>
        </p:txBody>
      </p:sp>
    </p:spTree>
    <p:extLst>
      <p:ext uri="{BB962C8B-B14F-4D97-AF65-F5344CB8AC3E}">
        <p14:creationId xmlns:p14="http://schemas.microsoft.com/office/powerpoint/2010/main" val="382058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915566"/>
            <a:ext cx="8604448" cy="2467800"/>
          </a:xfrm>
        </p:spPr>
        <p:txBody>
          <a:bodyPr/>
          <a:lstStyle/>
          <a:p>
            <a:r>
              <a:rPr lang="en-IN" sz="6600" dirty="0" smtClean="0">
                <a:solidFill>
                  <a:schemeClr val="tx1"/>
                </a:solidFill>
              </a:rPr>
              <a:t>A UNIQUE DATASET</a:t>
            </a:r>
            <a:endParaRPr lang="en-IN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74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64000">
              <a:srgbClr val="E8C4EC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ctrTitle" idx="4294967295"/>
          </p:nvPr>
        </p:nvSpPr>
        <p:spPr>
          <a:xfrm>
            <a:off x="1331640" y="2283718"/>
            <a:ext cx="6480720" cy="9166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SOLUTION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4294967295"/>
          </p:nvPr>
        </p:nvSpPr>
        <p:spPr>
          <a:xfrm>
            <a:off x="1628475" y="3182952"/>
            <a:ext cx="5886900" cy="14050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IMPLEMENTING OUR CONCEPT TO CREATE A SYSTEM (A MEDIUM) TO ENSURE BOTH THE BUYER AND THE SELLER KNOW THE FAIR PRICE OF THEIR PROPERTY  </a:t>
            </a:r>
            <a:endParaRPr b="1" dirty="0"/>
          </a:p>
        </p:txBody>
      </p:sp>
      <p:sp>
        <p:nvSpPr>
          <p:cNvPr id="115" name="Google Shape;115;p21"/>
          <p:cNvSpPr/>
          <p:nvPr/>
        </p:nvSpPr>
        <p:spPr>
          <a:xfrm>
            <a:off x="4728807" y="1756046"/>
            <a:ext cx="195774" cy="186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21"/>
          <p:cNvGrpSpPr/>
          <p:nvPr/>
        </p:nvGrpSpPr>
        <p:grpSpPr>
          <a:xfrm>
            <a:off x="4485818" y="706291"/>
            <a:ext cx="838737" cy="838952"/>
            <a:chOff x="6654650" y="3665275"/>
            <a:chExt cx="409100" cy="409125"/>
          </a:xfrm>
        </p:grpSpPr>
        <p:sp>
          <p:nvSpPr>
            <p:cNvPr id="117" name="Google Shape;117;p2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21"/>
          <p:cNvGrpSpPr/>
          <p:nvPr/>
        </p:nvGrpSpPr>
        <p:grpSpPr>
          <a:xfrm rot="1056959">
            <a:off x="3696843" y="1452028"/>
            <a:ext cx="554133" cy="554193"/>
            <a:chOff x="570875" y="4322250"/>
            <a:chExt cx="443300" cy="443325"/>
          </a:xfrm>
        </p:grpSpPr>
        <p:sp>
          <p:nvSpPr>
            <p:cNvPr id="120" name="Google Shape;120;p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21"/>
          <p:cNvSpPr/>
          <p:nvPr/>
        </p:nvSpPr>
        <p:spPr>
          <a:xfrm rot="2466699">
            <a:off x="3739677" y="868903"/>
            <a:ext cx="272004" cy="25971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1"/>
          <p:cNvSpPr/>
          <p:nvPr/>
        </p:nvSpPr>
        <p:spPr>
          <a:xfrm rot="-1609366">
            <a:off x="4137476" y="1032321"/>
            <a:ext cx="195747" cy="1869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/>
          <p:nvPr/>
        </p:nvSpPr>
        <p:spPr>
          <a:xfrm rot="2926172">
            <a:off x="5324359" y="1180390"/>
            <a:ext cx="146594" cy="13997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1"/>
          <p:cNvSpPr/>
          <p:nvPr/>
        </p:nvSpPr>
        <p:spPr>
          <a:xfrm rot="-1609329">
            <a:off x="4714328" y="242699"/>
            <a:ext cx="132067" cy="12610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sino template">
  <a:themeElements>
    <a:clrScheme name="Custom 347">
      <a:dk1>
        <a:srgbClr val="08153D"/>
      </a:dk1>
      <a:lt1>
        <a:srgbClr val="FFFFFF"/>
      </a:lt1>
      <a:dk2>
        <a:srgbClr val="6E8097"/>
      </a:dk2>
      <a:lt2>
        <a:srgbClr val="F1F3F5"/>
      </a:lt2>
      <a:accent1>
        <a:srgbClr val="1A80F9"/>
      </a:accent1>
      <a:accent2>
        <a:srgbClr val="7CB8F9"/>
      </a:accent2>
      <a:accent3>
        <a:srgbClr val="C4CCEC"/>
      </a:accent3>
      <a:accent4>
        <a:srgbClr val="23AED6"/>
      </a:accent4>
      <a:accent5>
        <a:srgbClr val="00AB5B"/>
      </a:accent5>
      <a:accent6>
        <a:srgbClr val="C6DC5D"/>
      </a:accent6>
      <a:hlink>
        <a:srgbClr val="14427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</TotalTime>
  <Words>372</Words>
  <Application>Microsoft Office PowerPoint</Application>
  <PresentationFormat>On-screen Show (16:9)</PresentationFormat>
  <Paragraphs>74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Open Sans</vt:lpstr>
      <vt:lpstr>Open Sans SemiBold</vt:lpstr>
      <vt:lpstr>Open Sans Light</vt:lpstr>
      <vt:lpstr>Lexend Deca</vt:lpstr>
      <vt:lpstr>Calibri</vt:lpstr>
      <vt:lpstr>Orsino template</vt:lpstr>
      <vt:lpstr>HOUSE PRICE PREDICTOR</vt:lpstr>
      <vt:lpstr>PowerPoint Presentation</vt:lpstr>
      <vt:lpstr>WHY THIS PROJECT !?</vt:lpstr>
      <vt:lpstr>THE PROBLEM :</vt:lpstr>
      <vt:lpstr>THE CHALLENGE</vt:lpstr>
      <vt:lpstr>PowerPoint Presentation</vt:lpstr>
      <vt:lpstr>PowerPoint Presentation</vt:lpstr>
      <vt:lpstr>A UNIQUE DATASET</vt:lpstr>
      <vt:lpstr>THE SOLUTION</vt:lpstr>
      <vt:lpstr>PowerPoint Presentation</vt:lpstr>
      <vt:lpstr> THIS CAN BE YOU ! </vt:lpstr>
      <vt:lpstr>PowerPoint Presentation</vt:lpstr>
      <vt:lpstr>ML BASED HOUSE PRICE PREDICTORS EXIST HERE</vt:lpstr>
      <vt:lpstr>245,861</vt:lpstr>
      <vt:lpstr>89,526,124$</vt:lpstr>
      <vt:lpstr>OUR PROCESS IS EASY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AKUPD</dc:creator>
  <cp:lastModifiedBy>HP</cp:lastModifiedBy>
  <cp:revision>32</cp:revision>
  <dcterms:modified xsi:type="dcterms:W3CDTF">2020-02-28T08:27:49Z</dcterms:modified>
</cp:coreProperties>
</file>